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263" r:id="rId2"/>
    <p:sldId id="295" r:id="rId3"/>
    <p:sldId id="305" r:id="rId4"/>
    <p:sldId id="300" r:id="rId5"/>
    <p:sldId id="296" r:id="rId6"/>
    <p:sldId id="269" r:id="rId7"/>
    <p:sldId id="270" r:id="rId8"/>
    <p:sldId id="274" r:id="rId9"/>
    <p:sldId id="301" r:id="rId10"/>
    <p:sldId id="271" r:id="rId11"/>
    <p:sldId id="273" r:id="rId12"/>
    <p:sldId id="276" r:id="rId13"/>
    <p:sldId id="277" r:id="rId14"/>
    <p:sldId id="278" r:id="rId15"/>
    <p:sldId id="287" r:id="rId16"/>
    <p:sldId id="284" r:id="rId17"/>
    <p:sldId id="280" r:id="rId18"/>
    <p:sldId id="281" r:id="rId19"/>
    <p:sldId id="279" r:id="rId20"/>
    <p:sldId id="282" r:id="rId21"/>
    <p:sldId id="297" r:id="rId22"/>
    <p:sldId id="285" r:id="rId23"/>
    <p:sldId id="286" r:id="rId24"/>
    <p:sldId id="294" r:id="rId25"/>
    <p:sldId id="293" r:id="rId26"/>
    <p:sldId id="288" r:id="rId27"/>
    <p:sldId id="292" r:id="rId28"/>
    <p:sldId id="291" r:id="rId29"/>
    <p:sldId id="289" r:id="rId30"/>
    <p:sldId id="290" r:id="rId31"/>
    <p:sldId id="298" r:id="rId32"/>
    <p:sldId id="304" r:id="rId33"/>
    <p:sldId id="303" r:id="rId34"/>
    <p:sldId id="302" r:id="rId35"/>
    <p:sldId id="256" r:id="rId36"/>
    <p:sldId id="299" r:id="rId37"/>
    <p:sldId id="257" r:id="rId38"/>
    <p:sldId id="258" r:id="rId39"/>
    <p:sldId id="259" r:id="rId40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7D2B"/>
    <a:srgbClr val="F4CB56"/>
    <a:srgbClr val="AD830B"/>
    <a:srgbClr val="BC9C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 snapToObjects="1">
      <p:cViewPr>
        <p:scale>
          <a:sx n="101" d="100"/>
          <a:sy n="101" d="100"/>
        </p:scale>
        <p:origin x="-102" y="10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0EF837-E352-4B9D-A34A-F928B75D580E}" type="datetimeFigureOut">
              <a:rPr lang="es-MX" smtClean="0"/>
              <a:t>30/09/2014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E42AD4-AFC7-474B-9A0A-351ADCDF85D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48339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MX" altLang="es-MX" smtClean="0">
              <a:ea typeface="ＭＳ Ｐゴシック" pitchFamily="34" charset="-128"/>
            </a:endParaRPr>
          </a:p>
        </p:txBody>
      </p:sp>
      <p:sp>
        <p:nvSpPr>
          <p:cNvPr id="4301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B17245AE-6774-4811-8E06-2BB63C12C3DD}" type="slidenum">
              <a:rPr lang="es-MX" altLang="es-MX" smtClean="0"/>
              <a:pPr eaLnBrk="1" hangingPunct="1"/>
              <a:t>5</a:t>
            </a:fld>
            <a:endParaRPr lang="es-MX" altLang="es-MX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B1F9D-4920-D74A-A676-49BC810979F1}" type="datetimeFigureOut">
              <a:rPr lang="es-ES" smtClean="0"/>
              <a:t>30/09/2014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F11A4-8807-9247-94CC-4B42E81AD7C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8763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B1F9D-4920-D74A-A676-49BC810979F1}" type="datetimeFigureOut">
              <a:rPr lang="es-ES" smtClean="0"/>
              <a:t>30/09/2014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F11A4-8807-9247-94CC-4B42E81AD7C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4166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B1F9D-4920-D74A-A676-49BC810979F1}" type="datetimeFigureOut">
              <a:rPr lang="es-ES" smtClean="0"/>
              <a:t>30/09/2014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F11A4-8807-9247-94CC-4B42E81AD7C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1286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B1F9D-4920-D74A-A676-49BC810979F1}" type="datetimeFigureOut">
              <a:rPr lang="es-ES" smtClean="0"/>
              <a:t>30/09/2014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F11A4-8807-9247-94CC-4B42E81AD7C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9341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B1F9D-4920-D74A-A676-49BC810979F1}" type="datetimeFigureOut">
              <a:rPr lang="es-ES" smtClean="0"/>
              <a:t>30/09/2014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F11A4-8807-9247-94CC-4B42E81AD7C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7245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B1F9D-4920-D74A-A676-49BC810979F1}" type="datetimeFigureOut">
              <a:rPr lang="es-ES" smtClean="0"/>
              <a:t>30/09/2014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F11A4-8807-9247-94CC-4B42E81AD7C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3984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B1F9D-4920-D74A-A676-49BC810979F1}" type="datetimeFigureOut">
              <a:rPr lang="es-ES" smtClean="0"/>
              <a:t>30/09/2014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F11A4-8807-9247-94CC-4B42E81AD7C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5545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B1F9D-4920-D74A-A676-49BC810979F1}" type="datetimeFigureOut">
              <a:rPr lang="es-ES" smtClean="0"/>
              <a:t>30/09/2014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F11A4-8807-9247-94CC-4B42E81AD7C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3498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B1F9D-4920-D74A-A676-49BC810979F1}" type="datetimeFigureOut">
              <a:rPr lang="es-ES" smtClean="0"/>
              <a:t>30/09/2014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F11A4-8807-9247-94CC-4B42E81AD7C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489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B1F9D-4920-D74A-A676-49BC810979F1}" type="datetimeFigureOut">
              <a:rPr lang="es-ES" smtClean="0"/>
              <a:t>30/09/2014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F11A4-8807-9247-94CC-4B42E81AD7C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9180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B1F9D-4920-D74A-A676-49BC810979F1}" type="datetimeFigureOut">
              <a:rPr lang="es-ES" smtClean="0"/>
              <a:t>30/09/2014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F11A4-8807-9247-94CC-4B42E81AD7C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4260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B1F9D-4920-D74A-A676-49BC810979F1}" type="datetimeFigureOut">
              <a:rPr lang="es-ES" smtClean="0"/>
              <a:t>30/09/2014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F11A4-8807-9247-94CC-4B42E81AD7C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6450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-103695"/>
            <a:ext cx="9144000" cy="6858000"/>
          </a:xfrm>
          <a:prstGeom prst="rect">
            <a:avLst/>
          </a:prstGeom>
          <a:solidFill>
            <a:srgbClr val="C77D2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6882" y="1096935"/>
            <a:ext cx="8229600" cy="851662"/>
          </a:xfr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s-ES" sz="2400" dirty="0" smtClean="0"/>
              <a:t>Africanos y afrodescendientes en México:</a:t>
            </a:r>
            <a:br>
              <a:rPr lang="es-ES" sz="2400" dirty="0" smtClean="0"/>
            </a:br>
            <a:r>
              <a:rPr lang="es-ES" sz="2400" dirty="0" smtClean="0"/>
              <a:t>herramientas para su </a:t>
            </a:r>
            <a:r>
              <a:rPr lang="es-ES" sz="2400" dirty="0" err="1" smtClean="0"/>
              <a:t>visibilización</a:t>
            </a:r>
            <a:endParaRPr lang="es-ES" sz="2400" dirty="0"/>
          </a:p>
        </p:txBody>
      </p:sp>
      <p:sp>
        <p:nvSpPr>
          <p:cNvPr id="3" name="2 CuadroTexto"/>
          <p:cNvSpPr txBox="1"/>
          <p:nvPr/>
        </p:nvSpPr>
        <p:spPr>
          <a:xfrm>
            <a:off x="3308810" y="3648185"/>
            <a:ext cx="5533535" cy="190821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es-MX" sz="1600" b="1" dirty="0" smtClean="0"/>
              <a:t>Dra. María Elisa Velázquez</a:t>
            </a:r>
          </a:p>
          <a:p>
            <a:endParaRPr lang="es-MX" sz="1600" dirty="0" smtClean="0"/>
          </a:p>
          <a:p>
            <a:pPr algn="r"/>
            <a:r>
              <a:rPr lang="es-MX" sz="1400" i="1" dirty="0" smtClean="0"/>
              <a:t>Responsable Proyecto Nacional de Investigación </a:t>
            </a:r>
          </a:p>
          <a:p>
            <a:pPr algn="r"/>
            <a:r>
              <a:rPr lang="es-MX" sz="1400" i="1" dirty="0" smtClean="0"/>
              <a:t>Afrodescendientes y Diversidad Cultural, Instituto Nacional de Antropología e Historia</a:t>
            </a:r>
          </a:p>
          <a:p>
            <a:pPr algn="r"/>
            <a:r>
              <a:rPr lang="es-MX" sz="1400" i="1" dirty="0" smtClean="0"/>
              <a:t>Presidenta del Comité Científico del Proyecto Internacional </a:t>
            </a:r>
          </a:p>
          <a:p>
            <a:pPr algn="r"/>
            <a:r>
              <a:rPr lang="es-MX" sz="1400" i="1" dirty="0" smtClean="0"/>
              <a:t>La Ruta del Esclavo: resistencia, libertad  y patrimonio, UNESCO</a:t>
            </a:r>
          </a:p>
          <a:p>
            <a:pPr algn="r"/>
            <a:r>
              <a:rPr lang="es-MX" sz="1600" dirty="0" smtClean="0"/>
              <a:t>Septiembre, 2014</a:t>
            </a:r>
            <a:endParaRPr lang="es-MX" sz="1600" dirty="0"/>
          </a:p>
        </p:txBody>
      </p:sp>
    </p:spTree>
    <p:extLst>
      <p:ext uri="{BB962C8B-B14F-4D97-AF65-F5344CB8AC3E}">
        <p14:creationId xmlns:p14="http://schemas.microsoft.com/office/powerpoint/2010/main" val="242674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113122"/>
            <a:ext cx="9144000" cy="6744878"/>
          </a:xfrm>
          <a:prstGeom prst="rect">
            <a:avLst/>
          </a:prstGeom>
          <a:solidFill>
            <a:srgbClr val="C77D2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2400" b="1" dirty="0" smtClean="0"/>
              <a:t>Rutas o </a:t>
            </a:r>
            <a:r>
              <a:rPr lang="es-MX" sz="2400" b="1" dirty="0"/>
              <a:t>o</a:t>
            </a:r>
            <a:r>
              <a:rPr lang="es-MX" sz="2400" b="1" dirty="0" smtClean="0"/>
              <a:t>ceánicas de tráfico de personas esclavizadas de África</a:t>
            </a:r>
            <a:endParaRPr lang="es-MX" sz="2400" b="1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97" y="1417639"/>
            <a:ext cx="8724335" cy="4628610"/>
          </a:xfrm>
        </p:spPr>
      </p:pic>
    </p:spTree>
    <p:extLst>
      <p:ext uri="{BB962C8B-B14F-4D97-AF65-F5344CB8AC3E}">
        <p14:creationId xmlns:p14="http://schemas.microsoft.com/office/powerpoint/2010/main" val="3975865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77D2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2400" b="1" dirty="0" smtClean="0"/>
              <a:t>Rutas de llegada y distribución de personas esclavizadas de África a la Nueva España siglos XVI-XIX</a:t>
            </a:r>
            <a:endParaRPr lang="es-MX" sz="2400" b="1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536" y="1600200"/>
            <a:ext cx="6094927" cy="4525963"/>
          </a:xfrm>
        </p:spPr>
      </p:pic>
    </p:spTree>
    <p:extLst>
      <p:ext uri="{BB962C8B-B14F-4D97-AF65-F5344CB8AC3E}">
        <p14:creationId xmlns:p14="http://schemas.microsoft.com/office/powerpoint/2010/main" val="68868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77D2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818870"/>
          </a:xfrm>
        </p:spPr>
        <p:txBody>
          <a:bodyPr>
            <a:normAutofit/>
          </a:bodyPr>
          <a:lstStyle/>
          <a:p>
            <a:r>
              <a:rPr lang="es-MX" sz="2400" dirty="0" smtClean="0"/>
              <a:t>Cuadro de Castas, siglo XVIII</a:t>
            </a:r>
            <a:endParaRPr lang="es-MX" sz="2400" dirty="0"/>
          </a:p>
        </p:txBody>
      </p:sp>
      <p:pic>
        <p:nvPicPr>
          <p:cNvPr id="4" name="3 Marcador de contenido" descr="MULATA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8730" y="1191024"/>
            <a:ext cx="7859533" cy="5475357"/>
          </a:xfrm>
        </p:spPr>
      </p:pic>
    </p:spTree>
    <p:extLst>
      <p:ext uri="{BB962C8B-B14F-4D97-AF65-F5344CB8AC3E}">
        <p14:creationId xmlns:p14="http://schemas.microsoft.com/office/powerpoint/2010/main" val="1366149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rgbClr val="C77D2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13139"/>
          </a:xfrm>
        </p:spPr>
        <p:txBody>
          <a:bodyPr>
            <a:normAutofit/>
          </a:bodyPr>
          <a:lstStyle/>
          <a:p>
            <a:r>
              <a:rPr lang="es-MX" sz="2400" dirty="0" smtClean="0"/>
              <a:t>Exvoto Iglesia de la Soledad, Oaxaca, siglo XVIII</a:t>
            </a:r>
            <a:endParaRPr lang="es-MX" sz="2400" dirty="0"/>
          </a:p>
        </p:txBody>
      </p:sp>
      <p:pic>
        <p:nvPicPr>
          <p:cNvPr id="4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3"/>
          <a:stretch>
            <a:fillRect/>
          </a:stretch>
        </p:blipFill>
        <p:spPr bwMode="auto">
          <a:xfrm>
            <a:off x="403276" y="1187777"/>
            <a:ext cx="8268530" cy="5165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737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77D2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1800" b="1" dirty="0" smtClean="0"/>
              <a:t>Detalle de exvoto, Virgen de la Soledad, siglo XVIII</a:t>
            </a:r>
            <a:endParaRPr lang="es-MX" sz="1800" b="1" dirty="0"/>
          </a:p>
        </p:txBody>
      </p:sp>
      <p:pic>
        <p:nvPicPr>
          <p:cNvPr id="4" name="3 Marcador de contenido" descr="Exvotos1.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56" y="1260119"/>
            <a:ext cx="8131269" cy="5513037"/>
          </a:xfrm>
        </p:spPr>
      </p:pic>
    </p:spTree>
    <p:extLst>
      <p:ext uri="{BB962C8B-B14F-4D97-AF65-F5344CB8AC3E}">
        <p14:creationId xmlns:p14="http://schemas.microsoft.com/office/powerpoint/2010/main" val="338134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-1"/>
            <a:ext cx="9144000" cy="6858001"/>
          </a:xfrm>
          <a:prstGeom prst="rect">
            <a:avLst/>
          </a:prstGeom>
          <a:solidFill>
            <a:srgbClr val="C77D2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7725"/>
          </a:xfrm>
        </p:spPr>
        <p:txBody>
          <a:bodyPr>
            <a:normAutofit/>
          </a:bodyPr>
          <a:lstStyle/>
          <a:p>
            <a:r>
              <a:rPr lang="es-MX" sz="2400" b="1" dirty="0" smtClean="0"/>
              <a:t>Detalle de biombo Plaza Mayor, siglo XVIII</a:t>
            </a:r>
            <a:endParaRPr lang="es-MX" sz="2400" b="1" dirty="0"/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>
            <a:lum bright="-6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2" b="2078"/>
          <a:stretch>
            <a:fillRect/>
          </a:stretch>
        </p:blipFill>
        <p:spPr>
          <a:xfrm>
            <a:off x="603317" y="1096025"/>
            <a:ext cx="7889590" cy="53968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0305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77D2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395926"/>
            <a:ext cx="8229600" cy="641022"/>
          </a:xfrm>
        </p:spPr>
        <p:txBody>
          <a:bodyPr>
            <a:normAutofit/>
          </a:bodyPr>
          <a:lstStyle/>
          <a:p>
            <a:r>
              <a:rPr lang="es-MX" sz="2400" b="1" dirty="0" smtClean="0"/>
              <a:t>Juan Correa, Niño Dios y ángeles músicos, siglo XVII</a:t>
            </a:r>
            <a:endParaRPr lang="es-MX" sz="2400" b="1" dirty="0"/>
          </a:p>
        </p:txBody>
      </p:sp>
      <p:pic>
        <p:nvPicPr>
          <p:cNvPr id="3" name="3 Marcador de contenido" descr="img1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16925"/>
            <a:ext cx="8229600" cy="437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256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77D2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94286"/>
          </a:xfrm>
        </p:spPr>
        <p:txBody>
          <a:bodyPr>
            <a:normAutofit/>
          </a:bodyPr>
          <a:lstStyle/>
          <a:p>
            <a:r>
              <a:rPr lang="es-MX" sz="2400" b="1" dirty="0" smtClean="0"/>
              <a:t>Milicias, detalle cuadro de Feria de Acapulco, siglo XIX</a:t>
            </a:r>
            <a:endParaRPr lang="es-MX" sz="2400" b="1" dirty="0"/>
          </a:p>
        </p:txBody>
      </p:sp>
      <p:pic>
        <p:nvPicPr>
          <p:cNvPr id="4" name="3 Marcador de contenido" descr="Imagen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97" y="1421087"/>
            <a:ext cx="7861980" cy="5168245"/>
          </a:xfrm>
        </p:spPr>
      </p:pic>
    </p:spTree>
    <p:extLst>
      <p:ext uri="{BB962C8B-B14F-4D97-AF65-F5344CB8AC3E}">
        <p14:creationId xmlns:p14="http://schemas.microsoft.com/office/powerpoint/2010/main" val="3099132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C77D2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1737"/>
          </a:xfrm>
        </p:spPr>
        <p:txBody>
          <a:bodyPr>
            <a:normAutofit/>
          </a:bodyPr>
          <a:lstStyle/>
          <a:p>
            <a:r>
              <a:rPr lang="es-MX" sz="2400" b="1" dirty="0" smtClean="0"/>
              <a:t>Arrieros, detalle cuadro Feria de Acapulco, siglo XVIII</a:t>
            </a:r>
            <a:endParaRPr lang="es-MX" sz="2400" b="1" dirty="0"/>
          </a:p>
        </p:txBody>
      </p:sp>
      <p:pic>
        <p:nvPicPr>
          <p:cNvPr id="4" name="Picture 2" descr="C:\Users\DANIELA\Desktop\Daniela\DRA. MARIA ELISA\IMAGENES MARIA ELISA\FOTO_Page_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6492" y="1175923"/>
            <a:ext cx="8374325" cy="5550098"/>
          </a:xfrm>
          <a:noFill/>
        </p:spPr>
      </p:pic>
    </p:spTree>
    <p:extLst>
      <p:ext uri="{BB962C8B-B14F-4D97-AF65-F5344CB8AC3E}">
        <p14:creationId xmlns:p14="http://schemas.microsoft.com/office/powerpoint/2010/main" val="308717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77D2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s-MX" sz="2400" b="1" dirty="0" smtClean="0"/>
              <a:t>Cargadores de silla de andas, Feria de Acapulco, siglo XVIII</a:t>
            </a:r>
            <a:endParaRPr lang="es-MX" sz="2400" b="1" dirty="0"/>
          </a:p>
        </p:txBody>
      </p:sp>
      <p:pic>
        <p:nvPicPr>
          <p:cNvPr id="4" name="Picture 2" descr="C:\Users\DANIELA\Desktop\Daniela\DRA. MARIA ELISA\IMAGENES MARIA ELISA\FOTO_Page_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3" t="19630" r="21967" b="26385"/>
          <a:stretch>
            <a:fillRect/>
          </a:stretch>
        </p:blipFill>
        <p:spPr>
          <a:xfrm>
            <a:off x="452468" y="1417638"/>
            <a:ext cx="8249266" cy="5247113"/>
          </a:xfrm>
          <a:noFill/>
        </p:spPr>
      </p:pic>
    </p:spTree>
    <p:extLst>
      <p:ext uri="{BB962C8B-B14F-4D97-AF65-F5344CB8AC3E}">
        <p14:creationId xmlns:p14="http://schemas.microsoft.com/office/powerpoint/2010/main" val="339915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77D2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smtClean="0"/>
              <a:t>Herramientas para su visibilización:</a:t>
            </a:r>
            <a:br>
              <a:rPr lang="es-MX" smtClean="0"/>
            </a:br>
            <a:endParaRPr lang="es-MX" dirty="0"/>
          </a:p>
        </p:txBody>
      </p:sp>
      <p:sp>
        <p:nvSpPr>
          <p:cNvPr id="3" name="2 CuadroTexto"/>
          <p:cNvSpPr txBox="1"/>
          <p:nvPr/>
        </p:nvSpPr>
        <p:spPr>
          <a:xfrm>
            <a:off x="1923068" y="795469"/>
            <a:ext cx="602372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sz="2400" dirty="0" smtClean="0"/>
          </a:p>
          <a:p>
            <a:r>
              <a:rPr lang="es-MX" sz="2400" b="1" dirty="0" smtClean="0"/>
              <a:t>Historia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s-MX" sz="2400" dirty="0"/>
              <a:t> </a:t>
            </a:r>
            <a:r>
              <a:rPr lang="es-MX" sz="2400" dirty="0" smtClean="0"/>
              <a:t>       Memoria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s-MX" sz="2400" dirty="0"/>
              <a:t> </a:t>
            </a:r>
            <a:r>
              <a:rPr lang="es-MX" sz="2400" dirty="0" smtClean="0"/>
              <a:t>       Patrimonio cultural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s-MX" sz="2400" dirty="0"/>
              <a:t> </a:t>
            </a:r>
            <a:r>
              <a:rPr lang="es-MX" sz="2400" dirty="0" smtClean="0"/>
              <a:t>       Identidad</a:t>
            </a:r>
          </a:p>
          <a:p>
            <a:endParaRPr lang="es-MX" sz="2400" dirty="0"/>
          </a:p>
          <a:p>
            <a:endParaRPr lang="es-MX" sz="2400" dirty="0" smtClean="0"/>
          </a:p>
          <a:p>
            <a:r>
              <a:rPr lang="es-MX" sz="2400" b="1" dirty="0" smtClean="0"/>
              <a:t>Legislación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s-MX" sz="2400" dirty="0"/>
              <a:t> </a:t>
            </a:r>
            <a:r>
              <a:rPr lang="es-MX" sz="2400" dirty="0" smtClean="0"/>
              <a:t>       Reconocimientos estatal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s-MX" sz="2400" dirty="0"/>
              <a:t> </a:t>
            </a:r>
            <a:r>
              <a:rPr lang="es-MX" sz="2400" dirty="0" smtClean="0"/>
              <a:t>        Reconocimiento constitucional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s-MX" sz="2400" dirty="0"/>
              <a:t> </a:t>
            </a:r>
            <a:r>
              <a:rPr lang="es-MX" sz="2400" dirty="0" smtClean="0"/>
              <a:t>             Leyes</a:t>
            </a:r>
          </a:p>
          <a:p>
            <a:r>
              <a:rPr lang="es-MX" sz="2400" dirty="0"/>
              <a:t> </a:t>
            </a:r>
            <a:r>
              <a:rPr lang="es-MX" sz="2400" dirty="0" smtClean="0"/>
              <a:t>              </a:t>
            </a:r>
          </a:p>
          <a:p>
            <a:endParaRPr lang="es-MX" sz="1200" dirty="0"/>
          </a:p>
        </p:txBody>
      </p:sp>
    </p:spTree>
    <p:extLst>
      <p:ext uri="{BB962C8B-B14F-4D97-AF65-F5344CB8AC3E}">
        <p14:creationId xmlns:p14="http://schemas.microsoft.com/office/powerpoint/2010/main" val="2376663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77D2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2400" b="1" dirty="0" smtClean="0"/>
              <a:t>Milicianos y cargadores en la Feria de Acapulco, siglo XVIII</a:t>
            </a:r>
            <a:endParaRPr lang="es-MX" sz="2400" b="1" dirty="0"/>
          </a:p>
        </p:txBody>
      </p:sp>
      <p:pic>
        <p:nvPicPr>
          <p:cNvPr id="4" name="Picture 2" descr="C:\Users\DANIELA\Desktop\Daniela\DRA. MARIA ELISA\IMAGENES MARIA ELISA\FOTO_Page_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" t="1279" b="1543"/>
          <a:stretch>
            <a:fillRect/>
          </a:stretch>
        </p:blipFill>
        <p:spPr>
          <a:xfrm>
            <a:off x="301637" y="1586909"/>
            <a:ext cx="8575729" cy="5002427"/>
          </a:xfrm>
          <a:noFill/>
        </p:spPr>
      </p:pic>
    </p:spTree>
    <p:extLst>
      <p:ext uri="{BB962C8B-B14F-4D97-AF65-F5344CB8AC3E}">
        <p14:creationId xmlns:p14="http://schemas.microsoft.com/office/powerpoint/2010/main" val="96049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0" cy="6787299"/>
          </a:xfrm>
          <a:prstGeom prst="rect">
            <a:avLst/>
          </a:prstGeom>
          <a:solidFill>
            <a:srgbClr val="C77D2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65" y="348793"/>
            <a:ext cx="8573828" cy="595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80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42041" y="576295"/>
            <a:ext cx="8229600" cy="969700"/>
          </a:xfrm>
        </p:spPr>
        <p:txBody>
          <a:bodyPr>
            <a:normAutofit/>
          </a:bodyPr>
          <a:lstStyle/>
          <a:p>
            <a:r>
              <a:rPr lang="es-MX" sz="2000" b="1" dirty="0" smtClean="0">
                <a:solidFill>
                  <a:schemeClr val="bg1"/>
                </a:solidFill>
              </a:rPr>
              <a:t>Mujeres del taller de Romulado García, Guanajuato, siglo XX</a:t>
            </a:r>
            <a:endParaRPr lang="es-MX" sz="2000" b="1" dirty="0">
              <a:solidFill>
                <a:schemeClr val="bg1"/>
              </a:solidFill>
            </a:endParaRPr>
          </a:p>
        </p:txBody>
      </p:sp>
      <p:pic>
        <p:nvPicPr>
          <p:cNvPr id="3" name="5 Marcador de contenido" descr="Escanear00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919" y="1527142"/>
            <a:ext cx="4450396" cy="509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956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19735"/>
            <a:ext cx="8229600" cy="818871"/>
          </a:xfrm>
        </p:spPr>
        <p:txBody>
          <a:bodyPr>
            <a:normAutofit/>
          </a:bodyPr>
          <a:lstStyle/>
          <a:p>
            <a:r>
              <a:rPr lang="es-MX" sz="1800" b="1" dirty="0" smtClean="0">
                <a:solidFill>
                  <a:schemeClr val="bg1"/>
                </a:solidFill>
              </a:rPr>
              <a:t>Mujer afrodescendiente del taller de Romulado García, siglo XX</a:t>
            </a:r>
            <a:endParaRPr lang="es-MX" sz="18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C:\Users\DANIELA\Desktop\Escanear0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01678" y="1218442"/>
            <a:ext cx="4589348" cy="53868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67238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50829"/>
            <a:ext cx="8229600" cy="622170"/>
          </a:xfrm>
        </p:spPr>
        <p:txBody>
          <a:bodyPr>
            <a:normAutofit/>
          </a:bodyPr>
          <a:lstStyle/>
          <a:p>
            <a:r>
              <a:rPr lang="es-MX" sz="2400" b="1" dirty="0" smtClean="0">
                <a:solidFill>
                  <a:schemeClr val="bg1"/>
                </a:solidFill>
              </a:rPr>
              <a:t>Julio Zarate, José María Morelos, Museo de Historia, siglo XIX</a:t>
            </a:r>
            <a:endParaRPr lang="es-MX" sz="2400" b="1" dirty="0">
              <a:solidFill>
                <a:schemeClr val="bg1"/>
              </a:solidFill>
            </a:endParaRPr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6" t="3494" r="3008" b="4533"/>
          <a:stretch/>
        </p:blipFill>
        <p:spPr>
          <a:xfrm>
            <a:off x="2036187" y="970963"/>
            <a:ext cx="5108284" cy="5467548"/>
          </a:xfrm>
        </p:spPr>
      </p:pic>
    </p:spTree>
    <p:extLst>
      <p:ext uri="{BB962C8B-B14F-4D97-AF65-F5344CB8AC3E}">
        <p14:creationId xmlns:p14="http://schemas.microsoft.com/office/powerpoint/2010/main" val="51487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668041"/>
          </a:xfrm>
        </p:spPr>
        <p:txBody>
          <a:bodyPr>
            <a:normAutofit/>
          </a:bodyPr>
          <a:lstStyle/>
          <a:p>
            <a:r>
              <a:rPr lang="es-MX" sz="2400" b="1" dirty="0" smtClean="0">
                <a:solidFill>
                  <a:schemeClr val="bg1"/>
                </a:solidFill>
              </a:rPr>
              <a:t>Anacleto Escutia, Vicente Guerrero, Museo de Historia, 1850</a:t>
            </a:r>
            <a:endParaRPr lang="es-MX" sz="2400" b="1" dirty="0">
              <a:solidFill>
                <a:schemeClr val="bg1"/>
              </a:solidFill>
            </a:endParaRPr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5" t="2703" r="3050" b="2468"/>
          <a:stretch/>
        </p:blipFill>
        <p:spPr>
          <a:xfrm>
            <a:off x="2177591" y="1150070"/>
            <a:ext cx="3949831" cy="5043341"/>
          </a:xfrm>
        </p:spPr>
      </p:pic>
    </p:spTree>
    <p:extLst>
      <p:ext uri="{BB962C8B-B14F-4D97-AF65-F5344CB8AC3E}">
        <p14:creationId xmlns:p14="http://schemas.microsoft.com/office/powerpoint/2010/main" val="43466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0" y="169682"/>
            <a:ext cx="9144000" cy="6688318"/>
          </a:xfrm>
          <a:prstGeom prst="rect">
            <a:avLst/>
          </a:prstGeom>
          <a:solidFill>
            <a:srgbClr val="C77D2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s-MX" sz="2400" b="1" dirty="0" smtClean="0"/>
              <a:t>Comunidades afrodescendientes de las Costa Chica de Guerrero y Oaxaca y de la Costa Grande</a:t>
            </a:r>
            <a:endParaRPr lang="es-MX" sz="2400" b="1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87" y="1810352"/>
            <a:ext cx="7793313" cy="4647009"/>
          </a:xfrm>
        </p:spPr>
      </p:pic>
    </p:spTree>
    <p:extLst>
      <p:ext uri="{BB962C8B-B14F-4D97-AF65-F5344CB8AC3E}">
        <p14:creationId xmlns:p14="http://schemas.microsoft.com/office/powerpoint/2010/main" val="189196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rgbClr val="C77D2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0335"/>
          </a:xfrm>
        </p:spPr>
        <p:txBody>
          <a:bodyPr>
            <a:normAutofit/>
          </a:bodyPr>
          <a:lstStyle/>
          <a:p>
            <a:r>
              <a:rPr lang="es-MX" sz="2400" dirty="0" smtClean="0"/>
              <a:t>Comunidades afrodescendientes en Veracruz</a:t>
            </a:r>
            <a:endParaRPr lang="es-MX" sz="2400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31" y="1357465"/>
            <a:ext cx="7553998" cy="5032655"/>
          </a:xfrm>
        </p:spPr>
      </p:pic>
    </p:spTree>
    <p:extLst>
      <p:ext uri="{BB962C8B-B14F-4D97-AF65-F5344CB8AC3E}">
        <p14:creationId xmlns:p14="http://schemas.microsoft.com/office/powerpoint/2010/main" val="156913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77D2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2400" b="1" dirty="0" err="1" smtClean="0"/>
              <a:t>Mascogos</a:t>
            </a:r>
            <a:r>
              <a:rPr lang="es-MX" sz="2400" b="1" dirty="0" smtClean="0"/>
              <a:t> en Coahuila</a:t>
            </a:r>
            <a:endParaRPr lang="es-MX" sz="2400" b="1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32" y="1268922"/>
            <a:ext cx="7409467" cy="5347446"/>
          </a:xfrm>
        </p:spPr>
      </p:pic>
    </p:spTree>
    <p:extLst>
      <p:ext uri="{BB962C8B-B14F-4D97-AF65-F5344CB8AC3E}">
        <p14:creationId xmlns:p14="http://schemas.microsoft.com/office/powerpoint/2010/main" val="139505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545494"/>
          </a:xfrm>
        </p:spPr>
        <p:txBody>
          <a:bodyPr>
            <a:normAutofit/>
          </a:bodyPr>
          <a:lstStyle/>
          <a:p>
            <a:r>
              <a:rPr lang="es-MX" sz="2400" b="1" dirty="0" smtClean="0">
                <a:solidFill>
                  <a:schemeClr val="bg1"/>
                </a:solidFill>
              </a:rPr>
              <a:t>Santa Ifigenia, óleo sobre tela, siglo XVIII</a:t>
            </a:r>
            <a:endParaRPr lang="es-MX" sz="2400" b="1" dirty="0">
              <a:solidFill>
                <a:schemeClr val="bg1"/>
              </a:solidFill>
            </a:endParaRPr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520" y="1272622"/>
            <a:ext cx="3601040" cy="5062194"/>
          </a:xfrm>
        </p:spPr>
      </p:pic>
    </p:spTree>
    <p:extLst>
      <p:ext uri="{BB962C8B-B14F-4D97-AF65-F5344CB8AC3E}">
        <p14:creationId xmlns:p14="http://schemas.microsoft.com/office/powerpoint/2010/main" val="153892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Rectángulo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C77D2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MX" dirty="0"/>
          </a:p>
          <a:p>
            <a:r>
              <a:rPr lang="es-MX" dirty="0"/>
              <a:t>                 </a:t>
            </a:r>
          </a:p>
          <a:p>
            <a:endParaRPr lang="es-MX" dirty="0"/>
          </a:p>
          <a:p>
            <a:endParaRPr lang="es-MX" dirty="0"/>
          </a:p>
        </p:txBody>
      </p:sp>
      <p:sp>
        <p:nvSpPr>
          <p:cNvPr id="6" name="5 CuadroTexto"/>
          <p:cNvSpPr txBox="1"/>
          <p:nvPr/>
        </p:nvSpPr>
        <p:spPr>
          <a:xfrm>
            <a:off x="457200" y="1095080"/>
            <a:ext cx="8545398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/>
              <a:t>Datos </a:t>
            </a:r>
            <a:r>
              <a:rPr lang="es-MX" sz="2400" b="1" dirty="0"/>
              <a:t>estadísticos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s-MX" sz="2400" dirty="0"/>
              <a:t>                Censos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s-MX" sz="2400" dirty="0"/>
              <a:t>                 Encuestas y </a:t>
            </a:r>
            <a:r>
              <a:rPr lang="es-MX" sz="2400" dirty="0" smtClean="0"/>
              <a:t>oficiales</a:t>
            </a:r>
          </a:p>
          <a:p>
            <a:endParaRPr lang="es-MX" sz="2400" dirty="0"/>
          </a:p>
          <a:p>
            <a:r>
              <a:rPr lang="es-MX" sz="2400" b="1" dirty="0" smtClean="0"/>
              <a:t>Diagnósticos </a:t>
            </a:r>
            <a:r>
              <a:rPr lang="es-MX" sz="2400" b="1" dirty="0"/>
              <a:t>de situación contemporánea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s-MX" sz="2400" dirty="0"/>
              <a:t>                Mujeres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s-MX" sz="2400" dirty="0"/>
              <a:t>                 Niños y jóvenes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s-MX" sz="2400" dirty="0"/>
              <a:t>                 Racismo y </a:t>
            </a:r>
            <a:r>
              <a:rPr lang="es-MX" sz="2400" dirty="0" smtClean="0"/>
              <a:t>discriminación</a:t>
            </a:r>
          </a:p>
          <a:p>
            <a:endParaRPr lang="es-MX" sz="2400" dirty="0"/>
          </a:p>
          <a:p>
            <a:r>
              <a:rPr lang="es-MX" sz="2400" b="1" dirty="0" smtClean="0"/>
              <a:t>Agenda </a:t>
            </a:r>
            <a:r>
              <a:rPr lang="es-MX" sz="2400" b="1" dirty="0"/>
              <a:t>Internacional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s-MX" sz="2400" dirty="0"/>
              <a:t>             </a:t>
            </a:r>
            <a:r>
              <a:rPr lang="es-MX" sz="2400" dirty="0" smtClean="0"/>
              <a:t>  </a:t>
            </a:r>
            <a:r>
              <a:rPr lang="es-MX" sz="2400" dirty="0"/>
              <a:t>2011 Año Internacional de las Personas </a:t>
            </a:r>
          </a:p>
          <a:p>
            <a:r>
              <a:rPr lang="es-MX" sz="2400" dirty="0" smtClean="0"/>
              <a:t>		           Afrodescendientes</a:t>
            </a:r>
            <a:r>
              <a:rPr lang="es-MX" sz="2400" dirty="0"/>
              <a:t>, ONU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s-MX" sz="2400" dirty="0"/>
              <a:t>               2015 Decenio Internacional de las </a:t>
            </a:r>
            <a:r>
              <a:rPr lang="es-MX" sz="2400" dirty="0" smtClean="0"/>
              <a:t>Personas   						    Afrodescendientes</a:t>
            </a:r>
            <a:r>
              <a:rPr lang="es-MX" sz="2400" dirty="0"/>
              <a:t>, ONU</a:t>
            </a:r>
          </a:p>
          <a:p>
            <a:endParaRPr lang="es-MX" sz="2400" dirty="0"/>
          </a:p>
          <a:p>
            <a:r>
              <a:rPr lang="es-MX" sz="2400" dirty="0"/>
              <a:t>                         </a:t>
            </a:r>
            <a:endParaRPr lang="es-MX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45554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0" y="0"/>
            <a:ext cx="9209988" cy="6858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688156"/>
          </a:xfrm>
        </p:spPr>
        <p:txBody>
          <a:bodyPr>
            <a:normAutofit/>
          </a:bodyPr>
          <a:lstStyle/>
          <a:p>
            <a:r>
              <a:rPr lang="es-MX" sz="2400" b="1" dirty="0" smtClean="0">
                <a:solidFill>
                  <a:schemeClr val="bg1"/>
                </a:solidFill>
              </a:rPr>
              <a:t>El Son de Artesa en el Ciruelo, Costa Chica de Oaxaca</a:t>
            </a:r>
            <a:endParaRPr lang="es-MX" sz="2400" b="1" dirty="0">
              <a:solidFill>
                <a:schemeClr val="bg1"/>
              </a:solidFill>
            </a:endParaRPr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45" y="1046369"/>
            <a:ext cx="8877520" cy="4967926"/>
          </a:xfrm>
        </p:spPr>
      </p:pic>
    </p:spTree>
    <p:extLst>
      <p:ext uri="{BB962C8B-B14F-4D97-AF65-F5344CB8AC3E}">
        <p14:creationId xmlns:p14="http://schemas.microsoft.com/office/powerpoint/2010/main" val="337510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54" y="0"/>
            <a:ext cx="86940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55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328771"/>
            <a:ext cx="7370763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1384378"/>
            <a:ext cx="7205663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379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77D2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3 CuadroTexto"/>
          <p:cNvSpPr txBox="1"/>
          <p:nvPr/>
        </p:nvSpPr>
        <p:spPr>
          <a:xfrm>
            <a:off x="471339" y="141390"/>
            <a:ext cx="83238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/>
              <a:t>Objetivos del Proyecto Internacional La Ruta del Esclavo: resistencia, libertad y patrimonio de la UNESCO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612742" y="1310315"/>
            <a:ext cx="76262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/>
              <a:t>1. Romper el silencio sobre la tragedia del comercio de personas esclavizadas y la esclavitud en distintas partes del mundo, promoviendo conocimiento, entendiendo causas, problemas y formas de operación para distintos trabajos multidisciplinarios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622166" y="3120259"/>
            <a:ext cx="77017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/>
              <a:t>2. Hacer énfasis en las consecuencias del comercio de personas esclavizadas y de la esclavitud en las sociedades contemporáneas y en particular en las múltiples transformaciones y el legado cultural desarrollado a partir de esta tragedia.</a:t>
            </a:r>
          </a:p>
        </p:txBody>
      </p:sp>
    </p:spTree>
    <p:extLst>
      <p:ext uri="{BB962C8B-B14F-4D97-AF65-F5344CB8AC3E}">
        <p14:creationId xmlns:p14="http://schemas.microsoft.com/office/powerpoint/2010/main" val="400282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9427"/>
            <a:ext cx="9144000" cy="6848573"/>
          </a:xfrm>
          <a:prstGeom prst="rect">
            <a:avLst/>
          </a:prstGeom>
          <a:solidFill>
            <a:srgbClr val="C77D2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3 CuadroTexto"/>
          <p:cNvSpPr txBox="1"/>
          <p:nvPr/>
        </p:nvSpPr>
        <p:spPr>
          <a:xfrm>
            <a:off x="810704" y="1140650"/>
            <a:ext cx="78619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/>
              <a:t>3. Contribuir al diálogo, la paz y la coexistencia entre pueblos, en particular promoviendo la reflexión sobre los prejuicios heredados de la esclavitud en busca del intercambio intercultural y la diversidad cultural, así como la construcción de nuevos ciudadanos en sociedades modernas.</a:t>
            </a:r>
          </a:p>
        </p:txBody>
      </p:sp>
    </p:spTree>
    <p:extLst>
      <p:ext uri="{BB962C8B-B14F-4D97-AF65-F5344CB8AC3E}">
        <p14:creationId xmlns:p14="http://schemas.microsoft.com/office/powerpoint/2010/main" val="177055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377245"/>
            <a:ext cx="7772400" cy="3223206"/>
          </a:xfrm>
          <a:solidFill>
            <a:schemeClr val="bg2"/>
          </a:solidFill>
          <a:ln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s-ES" sz="3200" b="1" dirty="0" smtClean="0"/>
              <a:t>Promulgación del Decenio Internacional de las Personas </a:t>
            </a:r>
            <a:r>
              <a:rPr lang="es-ES" sz="3200" b="1" dirty="0" err="1" smtClean="0"/>
              <a:t>Afrodescendientes</a:t>
            </a:r>
            <a:r>
              <a:rPr lang="es-ES" sz="2400" b="1" dirty="0" smtClean="0"/>
              <a:t/>
            </a:r>
            <a:br>
              <a:rPr lang="es-ES" sz="2400" b="1" dirty="0" smtClean="0"/>
            </a:br>
            <a:r>
              <a:rPr lang="es-ES" sz="2400" dirty="0" smtClean="0"/>
              <a:t>(30 diciembre de 2013)</a:t>
            </a:r>
            <a:r>
              <a:rPr lang="es-ES" sz="2400" b="1" dirty="0" smtClean="0"/>
              <a:t/>
            </a:r>
            <a:br>
              <a:rPr lang="es-ES" sz="2400" b="1" dirty="0" smtClean="0"/>
            </a:br>
            <a:r>
              <a:rPr lang="es-ES" sz="2400" dirty="0" smtClean="0"/>
              <a:t>A/68/ L.34</a:t>
            </a:r>
            <a:br>
              <a:rPr lang="es-ES" sz="2400" dirty="0" smtClean="0"/>
            </a:br>
            <a:r>
              <a:rPr lang="es-ES" sz="2400" dirty="0" smtClean="0"/>
              <a:t>enero 2015</a:t>
            </a:r>
            <a:r>
              <a:rPr lang="es-ES" sz="2400" dirty="0"/>
              <a:t> </a:t>
            </a:r>
            <a:r>
              <a:rPr lang="es-ES" sz="2400" dirty="0" smtClean="0"/>
              <a:t>a diciembre 2024 </a:t>
            </a:r>
            <a:endParaRPr lang="es-ES" sz="24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endParaRPr lang="es-ES" sz="2400" dirty="0" smtClean="0">
              <a:solidFill>
                <a:schemeClr val="tx1"/>
              </a:solidFill>
            </a:endParaRPr>
          </a:p>
          <a:p>
            <a:r>
              <a:rPr lang="es-ES" sz="2400" dirty="0" smtClean="0">
                <a:solidFill>
                  <a:schemeClr val="tx1"/>
                </a:solidFill>
              </a:rPr>
              <a:t>Organización de las Naciones Unidas</a:t>
            </a:r>
          </a:p>
          <a:p>
            <a:endParaRPr lang="es-ES" sz="2400" dirty="0">
              <a:solidFill>
                <a:schemeClr val="tx1"/>
              </a:solidFill>
            </a:endParaRPr>
          </a:p>
          <a:p>
            <a:r>
              <a:rPr lang="es-ES" sz="2800" b="1" i="1" dirty="0" smtClean="0">
                <a:solidFill>
                  <a:schemeClr val="tx1"/>
                </a:solidFill>
              </a:rPr>
              <a:t>Lema: Reconocimiento, desarrollo y justicia</a:t>
            </a:r>
            <a:endParaRPr lang="es-ES" sz="28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56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54" y="0"/>
            <a:ext cx="86940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43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77D2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12363"/>
            <a:ext cx="8229600" cy="1143000"/>
          </a:xfrm>
          <a:solidFill>
            <a:schemeClr val="bg2"/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es-ES" sz="2400" b="1" dirty="0" smtClean="0"/>
              <a:t>Consideraciones</a:t>
            </a:r>
            <a:r>
              <a:rPr lang="es-ES" sz="2400" dirty="0" smtClean="0"/>
              <a:t>:</a:t>
            </a:r>
            <a:endParaRPr lang="es-ES" sz="24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solidFill>
            <a:schemeClr val="bg2"/>
          </a:solidFill>
          <a:ln>
            <a:solidFill>
              <a:schemeClr val="tx2"/>
            </a:solidFill>
          </a:ln>
        </p:spPr>
        <p:txBody>
          <a:bodyPr>
            <a:noAutofit/>
          </a:bodyPr>
          <a:lstStyle/>
          <a:p>
            <a:r>
              <a:rPr lang="es-ES" sz="2400" dirty="0" smtClean="0"/>
              <a:t>Recordando la Conferencia Mundial y el Programa de Acción de </a:t>
            </a:r>
            <a:r>
              <a:rPr lang="es-ES" sz="2400" dirty="0" err="1" smtClean="0"/>
              <a:t>Durban</a:t>
            </a:r>
            <a:endParaRPr lang="es-ES" sz="2400" dirty="0" smtClean="0"/>
          </a:p>
          <a:p>
            <a:r>
              <a:rPr lang="es-ES" sz="2400" dirty="0" smtClean="0"/>
              <a:t>Reiterando que todos los seres humanos nacen libres e iguales en dignidad y derechos y tienen capacidad de contribuir de manera constructiva al desarrollo y bienestar de la sociedad y que todas las doctrinas de superioridad racial son científicamente falsas, moralmente condenables, socialmente injustas y peligrosas y deben rechazarse, al igual que las teorías con que se pretende determinar la existencia de distintas razas humanas 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87170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C77D2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bg2"/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es-ES" sz="3200" b="1" dirty="0" smtClean="0"/>
              <a:t>Consideraciones</a:t>
            </a:r>
            <a:r>
              <a:rPr lang="es-ES" sz="3600" b="1" dirty="0" smtClean="0"/>
              <a:t>:</a:t>
            </a:r>
            <a:endParaRPr lang="es-ES" sz="36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solidFill>
            <a:schemeClr val="bg2">
              <a:lumMod val="90000"/>
            </a:schemeClr>
          </a:solidFill>
          <a:ln>
            <a:solidFill>
              <a:schemeClr val="tx2"/>
            </a:solidFill>
          </a:ln>
        </p:spPr>
        <p:txBody>
          <a:bodyPr/>
          <a:lstStyle/>
          <a:p>
            <a:r>
              <a:rPr lang="es-ES" dirty="0" smtClean="0"/>
              <a:t>Reconoce los esfuerzos de los Estados miembros por prohibir la discriminación y segregación </a:t>
            </a:r>
          </a:p>
          <a:p>
            <a:r>
              <a:rPr lang="es-ES" dirty="0" smtClean="0"/>
              <a:t>Pone de relieve que a pesar de ello, millones de seres humanos siguen siendo víctimas del racismo y la discriminación racial</a:t>
            </a:r>
          </a:p>
          <a:p>
            <a:r>
              <a:rPr lang="es-ES" dirty="0" smtClean="0"/>
              <a:t>Importancia del 2011 como Año Internacional de las Personas </a:t>
            </a:r>
            <a:r>
              <a:rPr lang="es-ES" dirty="0" err="1" smtClean="0"/>
              <a:t>Afrodescendientes</a:t>
            </a:r>
            <a:endParaRPr lang="es-ES" dirty="0" smtClean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4523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77D2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bg2"/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es-ES" sz="3200" b="1" dirty="0" smtClean="0"/>
              <a:t>Solicita y exhorta:</a:t>
            </a:r>
            <a:endParaRPr lang="es-ES" sz="32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solidFill>
            <a:schemeClr val="bg2"/>
          </a:solidFill>
          <a:ln>
            <a:solidFill>
              <a:schemeClr val="tx2"/>
            </a:solidFill>
          </a:ln>
        </p:spPr>
        <p:txBody>
          <a:bodyPr/>
          <a:lstStyle/>
          <a:p>
            <a:r>
              <a:rPr lang="es-ES" dirty="0" smtClean="0"/>
              <a:t>A que se hagan consultas con los Estados miembros para elaborar un programa y que se asignen financiación para la aplicación efectiva del programa de acción y las actividades que se realicen en el marco del Decenio Internacional de las Personas </a:t>
            </a:r>
            <a:r>
              <a:rPr lang="es-ES" dirty="0" err="1" smtClean="0"/>
              <a:t>Afrodescendientes</a:t>
            </a:r>
            <a:r>
              <a:rPr lang="es-ES" dirty="0" smtClean="0"/>
              <a:t>.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9171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77D2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27" y="1159496"/>
            <a:ext cx="8205787" cy="4959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2498104" y="254524"/>
            <a:ext cx="5109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/>
              <a:t>Investigaciones y publicaciones sobre poblaciones africanas y afrodescendientes en México</a:t>
            </a:r>
            <a:endParaRPr lang="es-MX" b="1" dirty="0"/>
          </a:p>
        </p:txBody>
      </p:sp>
    </p:spTree>
    <p:extLst>
      <p:ext uri="{BB962C8B-B14F-4D97-AF65-F5344CB8AC3E}">
        <p14:creationId xmlns:p14="http://schemas.microsoft.com/office/powerpoint/2010/main" val="2759188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77D2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" name="2 CuadroTexto"/>
          <p:cNvSpPr txBox="1"/>
          <p:nvPr/>
        </p:nvSpPr>
        <p:spPr>
          <a:xfrm>
            <a:off x="395288" y="404813"/>
            <a:ext cx="8280400" cy="54476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MX" sz="2000" dirty="0"/>
              <a:t>¿</a:t>
            </a:r>
            <a:r>
              <a:rPr lang="es-MX" sz="2000" b="1" dirty="0"/>
              <a:t>Cuándo y de dónde llegaron  las personas de origen africano </a:t>
            </a:r>
            <a:r>
              <a:rPr lang="es-MX" sz="2000" b="1" dirty="0" smtClean="0"/>
              <a:t>a México?</a:t>
            </a:r>
            <a:endParaRPr lang="es-MX" sz="2000" b="1" dirty="0"/>
          </a:p>
          <a:p>
            <a:pPr algn="ctr">
              <a:defRPr/>
            </a:pPr>
            <a:endParaRPr lang="es-MX" sz="2000" b="1" dirty="0"/>
          </a:p>
          <a:p>
            <a:pPr algn="ctr">
              <a:defRPr/>
            </a:pPr>
            <a:endParaRPr lang="es-MX" sz="2000" dirty="0"/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es-MX" dirty="0"/>
              <a:t>Llegaron a partir de la conquista de México. Los primeros africanos acompañaban las tropas de Hernán Cortés</a:t>
            </a:r>
            <a:r>
              <a:rPr lang="es-MX" dirty="0" smtClean="0"/>
              <a:t>.</a:t>
            </a:r>
            <a:endParaRPr lang="es-MX" dirty="0"/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endParaRPr lang="es-MX" dirty="0"/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es-MX" dirty="0"/>
              <a:t>Después, arribaron a lo largo del periodo colonial (1524-1810), la mayoría de ellos como personas esclavizadas desde la región de </a:t>
            </a:r>
            <a:r>
              <a:rPr lang="es-MX" dirty="0" err="1"/>
              <a:t>Senegambia</a:t>
            </a:r>
            <a:r>
              <a:rPr lang="es-MX" dirty="0"/>
              <a:t>, África Central (Angola y el Congo) y África  Oriental (Mozambique, “los cafres”). También llegaron de Indonesia y Melanesia.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endParaRPr lang="es-MX" dirty="0"/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es-MX" dirty="0"/>
              <a:t>La mayoría de ellos entró por el puerto de Veracruz, para después ser trasladados a </a:t>
            </a:r>
            <a:r>
              <a:rPr lang="es-MX" dirty="0" smtClean="0"/>
              <a:t>casi todas las regiones de la entonces Nueva España para ocuparse de tareas económicas en las haciendas mineras, agrícolas y ganaderas, así como en los gremios de escultores, pintores, herreros, zapateros, entre otros muchos y en el servicios doméstico. Muchos fueron arrieros y formaron parte de las milicias. Las mujeres por su parte fueron amas de leche, cocineras, vendedoras, comerciantes, entre otras muchas actividades.</a:t>
            </a:r>
            <a:endParaRPr lang="es-MX" dirty="0"/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3591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77D2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2400" b="1" dirty="0" smtClean="0"/>
              <a:t>Tropas de Hernán Cortés con Juan Cortés de origen africano, </a:t>
            </a:r>
            <a:br>
              <a:rPr lang="es-MX" sz="2400" b="1" dirty="0" smtClean="0"/>
            </a:br>
            <a:r>
              <a:rPr lang="es-MX" sz="2400" b="1" dirty="0" err="1" smtClean="0"/>
              <a:t>Codice</a:t>
            </a:r>
            <a:r>
              <a:rPr lang="es-MX" sz="2400" b="1" dirty="0" smtClean="0"/>
              <a:t> </a:t>
            </a:r>
            <a:r>
              <a:rPr lang="es-MX" sz="2400" b="1" dirty="0" err="1" smtClean="0"/>
              <a:t>Azcatitlán</a:t>
            </a:r>
            <a:r>
              <a:rPr lang="es-MX" sz="2400" b="1" dirty="0" smtClean="0"/>
              <a:t>, siglo XVI</a:t>
            </a:r>
            <a:endParaRPr lang="es-MX" sz="2400" b="1" dirty="0"/>
          </a:p>
        </p:txBody>
      </p:sp>
      <p:pic>
        <p:nvPicPr>
          <p:cNvPr id="4" name="3 Marcador de contenido" descr="img149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09" y="1679012"/>
            <a:ext cx="6650182" cy="4368338"/>
          </a:xfrm>
        </p:spPr>
      </p:pic>
    </p:spTree>
    <p:extLst>
      <p:ext uri="{BB962C8B-B14F-4D97-AF65-F5344CB8AC3E}">
        <p14:creationId xmlns:p14="http://schemas.microsoft.com/office/powerpoint/2010/main" val="49997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77D2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46374" y="197963"/>
            <a:ext cx="7838388" cy="1068846"/>
          </a:xfrm>
          <a:solidFill>
            <a:schemeClr val="bg2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s-MX" sz="2000" b="1" dirty="0" smtClean="0"/>
              <a:t>Caída demográfica de las poblaciones indígenas en México</a:t>
            </a:r>
            <a:br>
              <a:rPr lang="es-MX" sz="2000" b="1" dirty="0" smtClean="0"/>
            </a:br>
            <a:r>
              <a:rPr lang="es-MX" sz="2000" b="1" dirty="0" smtClean="0"/>
              <a:t>1520-1820</a:t>
            </a:r>
            <a:endParaRPr lang="es-MX" sz="2000" b="1" dirty="0"/>
          </a:p>
        </p:txBody>
      </p:sp>
      <p:pic>
        <p:nvPicPr>
          <p:cNvPr id="4" name="5 Marcador de contenido" descr="img14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" y="1679012"/>
            <a:ext cx="5669280" cy="4368338"/>
          </a:xfrm>
        </p:spPr>
      </p:pic>
    </p:spTree>
    <p:extLst>
      <p:ext uri="{BB962C8B-B14F-4D97-AF65-F5344CB8AC3E}">
        <p14:creationId xmlns:p14="http://schemas.microsoft.com/office/powerpoint/2010/main" val="1745414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77D2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2800" b="1" dirty="0" smtClean="0"/>
              <a:t>Grupos de población en Nueva España, 1570</a:t>
            </a:r>
            <a:endParaRPr lang="es-MX" sz="2800" b="1" dirty="0"/>
          </a:p>
        </p:txBody>
      </p:sp>
      <p:pic>
        <p:nvPicPr>
          <p:cNvPr id="4" name="3 Marcador de contenido" descr="Grafica Poblacio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140644"/>
            <a:ext cx="8083485" cy="4985520"/>
          </a:xfrm>
        </p:spPr>
      </p:pic>
    </p:spTree>
    <p:extLst>
      <p:ext uri="{BB962C8B-B14F-4D97-AF65-F5344CB8AC3E}">
        <p14:creationId xmlns:p14="http://schemas.microsoft.com/office/powerpoint/2010/main" val="100687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77D2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32" y="1144266"/>
            <a:ext cx="8026680" cy="4973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838987" y="682600"/>
            <a:ext cx="6787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/>
              <a:t>Grupos de poblaciones en Nueva España, 1646</a:t>
            </a:r>
            <a:endParaRPr lang="es-MX" sz="2400" b="1" dirty="0"/>
          </a:p>
        </p:txBody>
      </p:sp>
    </p:spTree>
    <p:extLst>
      <p:ext uri="{BB962C8B-B14F-4D97-AF65-F5344CB8AC3E}">
        <p14:creationId xmlns:p14="http://schemas.microsoft.com/office/powerpoint/2010/main" val="98533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Adyacencia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520</TotalTime>
  <Words>864</Words>
  <Application>Microsoft Office PowerPoint</Application>
  <PresentationFormat>Presentación en pantalla (4:3)</PresentationFormat>
  <Paragraphs>90</Paragraphs>
  <Slides>39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39</vt:i4>
      </vt:variant>
    </vt:vector>
  </HeadingPairs>
  <TitlesOfParts>
    <vt:vector size="40" baseType="lpstr">
      <vt:lpstr>Tema de Office</vt:lpstr>
      <vt:lpstr>Africanos y afrodescendientes en México: herramientas para su visibilización</vt:lpstr>
      <vt:lpstr>Herramientas para su visibilización: </vt:lpstr>
      <vt:lpstr>Presentación de PowerPoint</vt:lpstr>
      <vt:lpstr>Presentación de PowerPoint</vt:lpstr>
      <vt:lpstr>Presentación de PowerPoint</vt:lpstr>
      <vt:lpstr>Tropas de Hernán Cortés con Juan Cortés de origen africano,  Codice Azcatitlán, siglo XVI</vt:lpstr>
      <vt:lpstr>Caída demográfica de las poblaciones indígenas en México 1520-1820</vt:lpstr>
      <vt:lpstr>Grupos de población en Nueva España, 1570</vt:lpstr>
      <vt:lpstr>Presentación de PowerPoint</vt:lpstr>
      <vt:lpstr>Rutas o oceánicas de tráfico de personas esclavizadas de África</vt:lpstr>
      <vt:lpstr>Rutas de llegada y distribución de personas esclavizadas de África a la Nueva España siglos XVI-XIX</vt:lpstr>
      <vt:lpstr>Cuadro de Castas, siglo XVIII</vt:lpstr>
      <vt:lpstr>Exvoto Iglesia de la Soledad, Oaxaca, siglo XVIII</vt:lpstr>
      <vt:lpstr>Detalle de exvoto, Virgen de la Soledad, siglo XVIII</vt:lpstr>
      <vt:lpstr>Detalle de biombo Plaza Mayor, siglo XVIII</vt:lpstr>
      <vt:lpstr>Juan Correa, Niño Dios y ángeles músicos, siglo XVII</vt:lpstr>
      <vt:lpstr>Milicias, detalle cuadro de Feria de Acapulco, siglo XIX</vt:lpstr>
      <vt:lpstr>Arrieros, detalle cuadro Feria de Acapulco, siglo XVIII</vt:lpstr>
      <vt:lpstr>Cargadores de silla de andas, Feria de Acapulco, siglo XVIII</vt:lpstr>
      <vt:lpstr>Milicianos y cargadores en la Feria de Acapulco, siglo XVIII</vt:lpstr>
      <vt:lpstr>Presentación de PowerPoint</vt:lpstr>
      <vt:lpstr>Mujeres del taller de Romulado García, Guanajuato, siglo XX</vt:lpstr>
      <vt:lpstr>Mujer afrodescendiente del taller de Romulado García, siglo XX</vt:lpstr>
      <vt:lpstr>Julio Zarate, José María Morelos, Museo de Historia, siglo XIX</vt:lpstr>
      <vt:lpstr>Anacleto Escutia, Vicente Guerrero, Museo de Historia, 1850</vt:lpstr>
      <vt:lpstr>Comunidades afrodescendientes de las Costa Chica de Guerrero y Oaxaca y de la Costa Grande</vt:lpstr>
      <vt:lpstr>Comunidades afrodescendientes en Veracruz</vt:lpstr>
      <vt:lpstr>Mascogos en Coahuila</vt:lpstr>
      <vt:lpstr>Santa Ifigenia, óleo sobre tela, siglo XVIII</vt:lpstr>
      <vt:lpstr>El Son de Artesa en el Ciruelo, Costa Chica de Oaxaca</vt:lpstr>
      <vt:lpstr>Presentación de PowerPoint</vt:lpstr>
      <vt:lpstr>Presentación de PowerPoint</vt:lpstr>
      <vt:lpstr>Presentación de PowerPoint</vt:lpstr>
      <vt:lpstr>Presentación de PowerPoint</vt:lpstr>
      <vt:lpstr>Promulgación del Decenio Internacional de las Personas Afrodescendientes (30 diciembre de 2013) A/68/ L.34 enero 2015 a diciembre 2024 </vt:lpstr>
      <vt:lpstr>Presentación de PowerPoint</vt:lpstr>
      <vt:lpstr>Consideraciones:</vt:lpstr>
      <vt:lpstr>Consideraciones:</vt:lpstr>
      <vt:lpstr>Solicita y exhorta: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Promulgación del Decenio Internacional de las Personas Afrodescendientes 2015-2024</dc:title>
  <dc:creator>Marisa</dc:creator>
  <cp:lastModifiedBy>emachines</cp:lastModifiedBy>
  <cp:revision>101</cp:revision>
  <dcterms:created xsi:type="dcterms:W3CDTF">2014-08-21T21:33:37Z</dcterms:created>
  <dcterms:modified xsi:type="dcterms:W3CDTF">2014-09-30T19:51:40Z</dcterms:modified>
</cp:coreProperties>
</file>